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4">
  <p:sldMasterIdLst>
    <p:sldMasterId id="2147483648" r:id="rId1"/>
  </p:sldMasterIdLst>
  <p:notesMasterIdLst>
    <p:notesMasterId r:id="rId8"/>
  </p:notesMasterIdLst>
  <p:sldIdLst>
    <p:sldId id="529" r:id="rId2"/>
    <p:sldId id="520" r:id="rId3"/>
    <p:sldId id="532" r:id="rId4"/>
    <p:sldId id="553" r:id="rId5"/>
    <p:sldId id="554" r:id="rId6"/>
    <p:sldId id="543" r:id="rId7"/>
  </p:sldIdLst>
  <p:sldSz cx="10693400" cy="7561263"/>
  <p:notesSz cx="6797675" cy="9926638"/>
  <p:defaultTextStyle>
    <a:defPPr>
      <a:defRPr lang="ru-RU"/>
    </a:defPPr>
    <a:lvl1pPr marL="0" algn="l" defTabSz="104237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21188" algn="l" defTabSz="104237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42376" algn="l" defTabSz="104237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63561" algn="l" defTabSz="104237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84749" algn="l" defTabSz="104237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605936" algn="l" defTabSz="104237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127124" algn="l" defTabSz="104237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48312" algn="l" defTabSz="104237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69499" algn="l" defTabSz="1042376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7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8">
          <p15:clr>
            <a:srgbClr val="A4A3A4"/>
          </p15:clr>
        </p15:guide>
        <p15:guide id="2" pos="211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A0000"/>
    <a:srgbClr val="BD130F"/>
    <a:srgbClr val="EF3631"/>
    <a:srgbClr val="FF6565"/>
    <a:srgbClr val="4FFF9F"/>
    <a:srgbClr val="69FFAD"/>
    <a:srgbClr val="BAE6E8"/>
    <a:srgbClr val="6AA4FA"/>
    <a:srgbClr val="3A7DCE"/>
    <a:srgbClr val="FF84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484" autoAdjust="0"/>
    <p:restoredTop sz="93813" autoAdjust="0"/>
  </p:normalViewPr>
  <p:slideViewPr>
    <p:cSldViewPr showGuides="1">
      <p:cViewPr>
        <p:scale>
          <a:sx n="85" d="100"/>
          <a:sy n="85" d="100"/>
        </p:scale>
        <p:origin x="-1176" y="396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7"/>
        <p:guide pos="606"/>
      </p:guideLst>
    </p:cSldViewPr>
  </p:slideViewPr>
  <p:outlineViewPr>
    <p:cViewPr>
      <p:scale>
        <a:sx n="33" d="100"/>
        <a:sy n="33" d="100"/>
      </p:scale>
      <p:origin x="0" y="132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-1932" y="-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64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Имущественные налоги</c:v>
                </c:pt>
              </c:strCache>
            </c:strRef>
          </c:tx>
          <c:dLbls>
            <c:dLbl>
              <c:idx val="0"/>
              <c:layout>
                <c:manualLayout>
                  <c:x val="-2.2940759649287455E-2"/>
                  <c:y val="-6.5665979712752093E-2"/>
                </c:manualLayout>
              </c:layout>
              <c:tx>
                <c:rich>
                  <a:bodyPr/>
                  <a:lstStyle/>
                  <a:p>
                    <a:pPr>
                      <a:defRPr sz="1800" b="1"/>
                    </a:pPr>
                    <a:r>
                      <a:rPr lang="ru-RU" sz="1800" b="1" dirty="0"/>
                      <a:t>Земельный </a:t>
                    </a:r>
                    <a:r>
                      <a:rPr lang="ru-RU" sz="1800" b="1" dirty="0" smtClean="0"/>
                      <a:t>налог</a:t>
                    </a:r>
                  </a:p>
                  <a:p>
                    <a:pPr>
                      <a:defRPr sz="1800" b="1"/>
                    </a:pPr>
                    <a:r>
                      <a:rPr lang="ru-RU" sz="1800" b="1" dirty="0" smtClean="0"/>
                      <a:t> 129</a:t>
                    </a:r>
                    <a:r>
                      <a:rPr lang="ru-RU" sz="1800" b="1" baseline="0" dirty="0" smtClean="0"/>
                      <a:t> </a:t>
                    </a:r>
                    <a:r>
                      <a:rPr lang="ru-RU" sz="1800" b="1" dirty="0" smtClean="0"/>
                      <a:t>(1,5%)</a:t>
                    </a:r>
                    <a:endParaRPr lang="ru-RU" dirty="0" smtClean="0"/>
                  </a:p>
                </c:rich>
              </c:tx>
              <c:numFmt formatCode="#,##0.00" sourceLinked="0"/>
              <c:spPr/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3485718513712322"/>
                  <c:y val="-0.16458217285982502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dirty="0"/>
                      <a:t>Налог на </a:t>
                    </a:r>
                    <a:r>
                      <a:rPr lang="ru-RU" sz="1800" b="1" dirty="0" smtClean="0"/>
                      <a:t>имущество</a:t>
                    </a:r>
                  </a:p>
                  <a:p>
                    <a:r>
                      <a:rPr lang="ru-RU" sz="1800" b="1" dirty="0" smtClean="0"/>
                      <a:t>  1548 (18,4%)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9.2270837424124771E-2"/>
                  <c:y val="-0.33702497315788732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dirty="0"/>
                      <a:t>Транспортный </a:t>
                    </a:r>
                    <a:r>
                      <a:rPr lang="ru-RU" sz="1800" b="1" dirty="0" smtClean="0"/>
                      <a:t>налог </a:t>
                    </a:r>
                  </a:p>
                  <a:p>
                    <a:r>
                      <a:rPr lang="ru-RU" sz="1800" b="1" dirty="0" smtClean="0"/>
                      <a:t>1734(20,6%)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ru-RU" dirty="0"/>
                      <a:t>Другие </a:t>
                    </a:r>
                    <a:r>
                      <a:rPr lang="ru-RU"/>
                      <a:t>вопросы </a:t>
                    </a:r>
                    <a:r>
                      <a:rPr lang="ru-RU" smtClean="0"/>
                      <a:t> 5024</a:t>
                    </a:r>
                    <a:r>
                      <a:rPr lang="en-US" smtClean="0"/>
                      <a:t> (59,5%)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1"/>
          </c:dLbls>
          <c:cat>
            <c:strRef>
              <c:f>Лист1!$A$2:$A$5</c:f>
              <c:strCache>
                <c:ptCount val="4"/>
                <c:pt idx="0">
                  <c:v>Земельный налог</c:v>
                </c:pt>
                <c:pt idx="1">
                  <c:v>Налог на имущество </c:v>
                </c:pt>
                <c:pt idx="2">
                  <c:v>Транспортный налог</c:v>
                </c:pt>
                <c:pt idx="3">
                  <c:v>Другие вопросы </c:v>
                </c:pt>
              </c:strCache>
            </c:strRef>
          </c:cat>
          <c:val>
            <c:numRef>
              <c:f>Лист1!$B$2:$B$5</c:f>
              <c:numCache>
                <c:formatCode>#,##0</c:formatCode>
                <c:ptCount val="4"/>
                <c:pt idx="0">
                  <c:v>129</c:v>
                </c:pt>
                <c:pt idx="1">
                  <c:v>1548</c:v>
                </c:pt>
                <c:pt idx="2">
                  <c:v>1734</c:v>
                </c:pt>
                <c:pt idx="3" formatCode="General">
                  <c:v>5024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9" y="11"/>
            <a:ext cx="2945661" cy="496332"/>
          </a:xfrm>
          <a:prstGeom prst="rect">
            <a:avLst/>
          </a:prstGeom>
        </p:spPr>
        <p:txBody>
          <a:bodyPr vert="horz" lIns="91939" tIns="45969" rIns="91939" bIns="45969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54" y="11"/>
            <a:ext cx="2945661" cy="496332"/>
          </a:xfrm>
          <a:prstGeom prst="rect">
            <a:avLst/>
          </a:prstGeom>
        </p:spPr>
        <p:txBody>
          <a:bodyPr vert="horz" lIns="91939" tIns="45969" rIns="91939" bIns="45969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19.06.2023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3588" y="746125"/>
            <a:ext cx="52705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939" tIns="45969" rIns="91939" bIns="45969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70" y="4715165"/>
            <a:ext cx="5438140" cy="4466987"/>
          </a:xfrm>
          <a:prstGeom prst="rect">
            <a:avLst/>
          </a:prstGeom>
        </p:spPr>
        <p:txBody>
          <a:bodyPr vert="horz" lIns="91939" tIns="45969" rIns="91939" bIns="45969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9" y="9428593"/>
            <a:ext cx="2945661" cy="496332"/>
          </a:xfrm>
          <a:prstGeom prst="rect">
            <a:avLst/>
          </a:prstGeom>
        </p:spPr>
        <p:txBody>
          <a:bodyPr vert="horz" lIns="91939" tIns="45969" rIns="91939" bIns="45969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54" y="9428593"/>
            <a:ext cx="2945661" cy="496332"/>
          </a:xfrm>
          <a:prstGeom prst="rect">
            <a:avLst/>
          </a:prstGeom>
        </p:spPr>
        <p:txBody>
          <a:bodyPr vert="horz" lIns="91939" tIns="45969" rIns="91939" bIns="45969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3256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23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188" algn="l" defTabSz="10423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376" algn="l" defTabSz="10423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561" algn="l" defTabSz="10423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4749" algn="l" defTabSz="10423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5936" algn="l" defTabSz="10423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7124" algn="l" defTabSz="10423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48312" algn="l" defTabSz="10423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69499" algn="l" defTabSz="104237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7CAF5B9-CC1E-4A3E-B04F-728BB30B0B5D}" type="slidenum">
              <a:rPr lang="ru-RU" smtClean="0"/>
              <a:pPr/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2885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7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8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23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35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47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59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71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48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6949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6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2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188" indent="0">
              <a:buNone/>
              <a:defRPr sz="3200"/>
            </a:lvl2pPr>
            <a:lvl3pPr marL="1042376" indent="0">
              <a:buNone/>
              <a:defRPr sz="2700"/>
            </a:lvl3pPr>
            <a:lvl4pPr marL="1563561" indent="0">
              <a:buNone/>
              <a:defRPr sz="2300"/>
            </a:lvl4pPr>
            <a:lvl5pPr marL="2084749" indent="0">
              <a:buNone/>
              <a:defRPr sz="2300"/>
            </a:lvl5pPr>
            <a:lvl6pPr marL="2605936" indent="0">
              <a:buNone/>
              <a:defRPr sz="2300"/>
            </a:lvl6pPr>
            <a:lvl7pPr marL="3127124" indent="0">
              <a:buNone/>
              <a:defRPr sz="2300"/>
            </a:lvl7pPr>
            <a:lvl8pPr marL="3648312" indent="0">
              <a:buNone/>
              <a:defRPr sz="2300"/>
            </a:lvl8pPr>
            <a:lvl9pPr marL="4169499" indent="0">
              <a:buNone/>
              <a:defRPr sz="23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700"/>
            </a:lvl1pPr>
            <a:lvl2pPr marL="521188" indent="0">
              <a:buNone/>
              <a:defRPr sz="1400"/>
            </a:lvl2pPr>
            <a:lvl3pPr marL="1042376" indent="0">
              <a:buNone/>
              <a:defRPr sz="1100"/>
            </a:lvl3pPr>
            <a:lvl4pPr marL="1563561" indent="0">
              <a:buNone/>
              <a:defRPr sz="1000"/>
            </a:lvl4pPr>
            <a:lvl5pPr marL="2084749" indent="0">
              <a:buNone/>
              <a:defRPr sz="1000"/>
            </a:lvl5pPr>
            <a:lvl6pPr marL="2605936" indent="0">
              <a:buNone/>
              <a:defRPr sz="1000"/>
            </a:lvl6pPr>
            <a:lvl7pPr marL="3127124" indent="0">
              <a:buNone/>
              <a:defRPr sz="1000"/>
            </a:lvl7pPr>
            <a:lvl8pPr marL="3648312" indent="0">
              <a:buNone/>
              <a:defRPr sz="1000"/>
            </a:lvl8pPr>
            <a:lvl9pPr marL="416949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5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5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1" y="2111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0" y="1771652"/>
            <a:ext cx="8561139" cy="5324476"/>
          </a:xfrm>
        </p:spPr>
        <p:txBody>
          <a:bodyPr/>
          <a:lstStyle>
            <a:lvl1pPr marL="363301" indent="0">
              <a:buFontTx/>
              <a:buNone/>
              <a:defRPr b="1">
                <a:latin typeface="+mj-lt"/>
              </a:defRPr>
            </a:lvl1pPr>
            <a:lvl2pPr marL="360127" indent="3175">
              <a:defRPr>
                <a:latin typeface="+mj-lt"/>
              </a:defRPr>
            </a:lvl2pPr>
            <a:lvl3pPr marL="628239" indent="-260179">
              <a:tabLst/>
              <a:defRPr>
                <a:latin typeface="+mj-lt"/>
              </a:defRPr>
            </a:lvl3pPr>
            <a:lvl4pPr marL="0" indent="360127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41"/>
            <a:ext cx="1080120" cy="415498"/>
          </a:xfrm>
          <a:prstGeom prst="rect">
            <a:avLst/>
          </a:prstGeom>
          <a:noFill/>
        </p:spPr>
        <p:txBody>
          <a:bodyPr wrap="square" lIns="91380" tIns="45690" rIns="91380" bIns="45690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5"/>
            <a:ext cx="8580438" cy="1219199"/>
          </a:xfrm>
        </p:spPr>
        <p:txBody>
          <a:bodyPr/>
          <a:lstStyle>
            <a:lvl1pPr marL="0" marR="0" indent="0" defTabSz="104237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37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4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30" y="1771652"/>
            <a:ext cx="8561139" cy="5324476"/>
          </a:xfrm>
        </p:spPr>
        <p:txBody>
          <a:bodyPr/>
          <a:lstStyle>
            <a:lvl1pPr marL="363301" indent="0">
              <a:buFontTx/>
              <a:buNone/>
              <a:defRPr b="1">
                <a:latin typeface="+mj-lt"/>
              </a:defRPr>
            </a:lvl1pPr>
            <a:lvl2pPr marL="363301" indent="0">
              <a:defRPr>
                <a:latin typeface="+mj-lt"/>
              </a:defRPr>
            </a:lvl2pPr>
            <a:lvl3pPr marL="628239" indent="-260179">
              <a:defRPr>
                <a:latin typeface="+mj-lt"/>
              </a:defRPr>
            </a:lvl3pPr>
            <a:lvl4pPr marL="0" indent="360127">
              <a:defRPr>
                <a:latin typeface="+mj-lt"/>
              </a:defRPr>
            </a:lvl4pPr>
            <a:lvl5pPr marL="1434161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7" y="552455"/>
            <a:ext cx="8581268" cy="1219199"/>
          </a:xfrm>
        </p:spPr>
        <p:txBody>
          <a:bodyPr/>
          <a:lstStyle>
            <a:lvl1pPr marL="0" marR="0" indent="0" defTabSz="104237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237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4" y="4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30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30" y="3781427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18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4237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3561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4pPr>
            <a:lvl5pPr marL="208474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5pPr>
            <a:lvl6pPr marL="2605936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6pPr>
            <a:lvl7pPr marL="3127124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7pPr>
            <a:lvl8pPr marL="3648312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8pPr>
            <a:lvl9pPr marL="4169499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1" y="2111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63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9" y="1771651"/>
            <a:ext cx="4297419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188" indent="0">
              <a:buNone/>
              <a:defRPr sz="2300" b="1"/>
            </a:lvl2pPr>
            <a:lvl3pPr marL="1042376" indent="0">
              <a:buNone/>
              <a:defRPr sz="2000" b="1"/>
            </a:lvl3pPr>
            <a:lvl4pPr marL="1563561" indent="0">
              <a:buNone/>
              <a:defRPr sz="1800" b="1"/>
            </a:lvl4pPr>
            <a:lvl5pPr marL="2084749" indent="0">
              <a:buNone/>
              <a:defRPr sz="1800" b="1"/>
            </a:lvl5pPr>
            <a:lvl6pPr marL="2605936" indent="0">
              <a:buNone/>
              <a:defRPr sz="1800" b="1"/>
            </a:lvl6pPr>
            <a:lvl7pPr marL="3127124" indent="0">
              <a:buNone/>
              <a:defRPr sz="1800" b="1"/>
            </a:lvl7pPr>
            <a:lvl8pPr marL="3648312" indent="0">
              <a:buNone/>
              <a:defRPr sz="1800" b="1"/>
            </a:lvl8pPr>
            <a:lvl9pPr marL="416949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9" y="2397901"/>
            <a:ext cx="4297419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4" y="1771651"/>
            <a:ext cx="4195762" cy="62624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188" indent="0">
              <a:buNone/>
              <a:defRPr sz="2300" b="1"/>
            </a:lvl2pPr>
            <a:lvl3pPr marL="1042376" indent="0">
              <a:buNone/>
              <a:defRPr sz="2000" b="1"/>
            </a:lvl3pPr>
            <a:lvl4pPr marL="1563561" indent="0">
              <a:buNone/>
              <a:defRPr sz="1800" b="1"/>
            </a:lvl4pPr>
            <a:lvl5pPr marL="2084749" indent="0">
              <a:buNone/>
              <a:defRPr sz="1800" b="1"/>
            </a:lvl5pPr>
            <a:lvl6pPr marL="2605936" indent="0">
              <a:buNone/>
              <a:defRPr sz="1800" b="1"/>
            </a:lvl6pPr>
            <a:lvl7pPr marL="3127124" indent="0">
              <a:buNone/>
              <a:defRPr sz="1800" b="1"/>
            </a:lvl7pPr>
            <a:lvl8pPr marL="3648312" indent="0">
              <a:buNone/>
              <a:defRPr sz="1800" b="1"/>
            </a:lvl8pPr>
            <a:lvl9pPr marL="4169499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4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91" y="2111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3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6" cy="720080"/>
          </a:xfrm>
          <a:prstGeom prst="rect">
            <a:avLst/>
          </a:prstGeom>
        </p:spPr>
        <p:txBody>
          <a:bodyPr vert="horz" lIns="104237" tIns="52120" rIns="104237" bIns="52120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5" y="301053"/>
            <a:ext cx="3518055" cy="128121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7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5" y="1582265"/>
            <a:ext cx="3518055" cy="5172114"/>
          </a:xfrm>
        </p:spPr>
        <p:txBody>
          <a:bodyPr/>
          <a:lstStyle>
            <a:lvl1pPr marL="0" indent="0">
              <a:buNone/>
              <a:defRPr sz="1700"/>
            </a:lvl1pPr>
            <a:lvl2pPr marL="521188" indent="0">
              <a:buNone/>
              <a:defRPr sz="1400"/>
            </a:lvl2pPr>
            <a:lvl3pPr marL="1042376" indent="0">
              <a:buNone/>
              <a:defRPr sz="1100"/>
            </a:lvl3pPr>
            <a:lvl4pPr marL="1563561" indent="0">
              <a:buNone/>
              <a:defRPr sz="1000"/>
            </a:lvl4pPr>
            <a:lvl5pPr marL="2084749" indent="0">
              <a:buNone/>
              <a:defRPr sz="1000"/>
            </a:lvl5pPr>
            <a:lvl6pPr marL="2605936" indent="0">
              <a:buNone/>
              <a:defRPr sz="1000"/>
            </a:lvl6pPr>
            <a:lvl7pPr marL="3127124" indent="0">
              <a:buNone/>
              <a:defRPr sz="1000"/>
            </a:lvl7pPr>
            <a:lvl8pPr marL="3648312" indent="0">
              <a:buNone/>
              <a:defRPr sz="1000"/>
            </a:lvl8pPr>
            <a:lvl9pPr marL="4169499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6" y="540275"/>
            <a:ext cx="8588251" cy="1224137"/>
          </a:xfrm>
          <a:prstGeom prst="rect">
            <a:avLst/>
          </a:prstGeom>
        </p:spPr>
        <p:txBody>
          <a:bodyPr vert="horz" lIns="104237" tIns="52120" rIns="104237" bIns="521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6" y="1764297"/>
            <a:ext cx="8588251" cy="5331830"/>
          </a:xfrm>
          <a:prstGeom prst="rect">
            <a:avLst/>
          </a:prstGeom>
        </p:spPr>
        <p:txBody>
          <a:bodyPr vert="horz" lIns="104237" tIns="52120" rIns="104237" bIns="521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1" y="7008173"/>
            <a:ext cx="2495127" cy="402568"/>
          </a:xfrm>
          <a:prstGeom prst="rect">
            <a:avLst/>
          </a:prstGeom>
        </p:spPr>
        <p:txBody>
          <a:bodyPr vert="horz" lIns="104237" tIns="52120" rIns="104237" bIns="52120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82" y="7008173"/>
            <a:ext cx="3386243" cy="402568"/>
          </a:xfrm>
          <a:prstGeom prst="rect">
            <a:avLst/>
          </a:prstGeom>
        </p:spPr>
        <p:txBody>
          <a:bodyPr vert="horz" lIns="104237" tIns="52120" rIns="104237" bIns="521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4" y="6660952"/>
            <a:ext cx="724718" cy="696626"/>
          </a:xfrm>
          <a:prstGeom prst="rect">
            <a:avLst/>
          </a:prstGeom>
        </p:spPr>
        <p:txBody>
          <a:bodyPr vert="horz" lIns="104237" tIns="52120" rIns="104237" bIns="52120" rtlCol="0" anchor="ctr">
            <a:normAutofit/>
          </a:bodyPr>
          <a:lstStyle>
            <a:lvl1pPr algn="ctr">
              <a:lnSpc>
                <a:spcPts val="2398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2376" rtl="0" eaLnBrk="1" latinLnBrk="0" hangingPunct="1">
        <a:lnSpc>
          <a:spcPts val="5196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301" indent="0" algn="l" defTabSz="1042376" rtl="0" eaLnBrk="1" latinLnBrk="0" hangingPunct="1">
        <a:spcBef>
          <a:spcPct val="20000"/>
        </a:spcBef>
        <a:buFont typeface="+mj-lt"/>
        <a:buNone/>
        <a:defRPr sz="37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301" indent="0" algn="l" defTabSz="1042376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322" indent="-260179" algn="l" defTabSz="1042376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127" algn="just" defTabSz="104237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7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4161" indent="0" algn="l" defTabSz="104237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6531" indent="-260593" algn="l" defTabSz="104237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7717" indent="-260593" algn="l" defTabSz="104237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08905" indent="-260593" algn="l" defTabSz="104237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0092" indent="-260593" algn="l" defTabSz="104237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23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21188" algn="l" defTabSz="10423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376" algn="l" defTabSz="10423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63561" algn="l" defTabSz="10423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84749" algn="l" defTabSz="10423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605936" algn="l" defTabSz="10423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127124" algn="l" defTabSz="10423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48312" algn="l" defTabSz="10423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69499" algn="l" defTabSz="1042376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7"/>
          <p:cNvSpPr txBox="1">
            <a:spLocks noChangeArrowheads="1"/>
          </p:cNvSpPr>
          <p:nvPr/>
        </p:nvSpPr>
        <p:spPr bwMode="auto">
          <a:xfrm>
            <a:off x="378348" y="3276575"/>
            <a:ext cx="10020913" cy="12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2" tIns="45706" rIns="91412" bIns="45706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Заместитель начальника отдела камерального контроля в сфере налогообложения имущества № 2 </a:t>
            </a:r>
          </a:p>
          <a:p>
            <a:pPr algn="ctr"/>
            <a:r>
              <a:rPr lang="ru-RU" altLang="ru-RU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Т.Э. </a:t>
            </a:r>
            <a:r>
              <a:rPr lang="ru-RU" altLang="ru-RU" sz="2400" b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Шуплецова</a:t>
            </a:r>
            <a:endParaRPr lang="ru-RU" altLang="ru-RU" sz="2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9252" y="819608"/>
            <a:ext cx="1635571" cy="1592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56573" y="6306267"/>
            <a:ext cx="9842689" cy="930748"/>
          </a:xfrm>
          <a:prstGeom prst="rect">
            <a:avLst/>
          </a:prstGeom>
        </p:spPr>
        <p:txBody>
          <a:bodyPr wrap="none" lIns="121943" tIns="60972" rIns="121943" bIns="60972" anchor="ctr">
            <a:normAutofit/>
          </a:bodyPr>
          <a:lstStyle/>
          <a:p>
            <a:pPr algn="ctr" defTabSz="1219382">
              <a:defRPr/>
            </a:pPr>
            <a:r>
              <a:rPr lang="ru-RU" sz="1700" dirty="0">
                <a:solidFill>
                  <a:srgbClr val="005AA9"/>
                </a:solidFill>
                <a:latin typeface="Arial" pitchFamily="34" charset="0"/>
                <a:ea typeface="+mj-ea"/>
                <a:cs typeface="Arial" pitchFamily="34" charset="0"/>
              </a:rPr>
              <a:t>УФНС РОССИИ ПО ХАБАРОВСКОМУ КРАЮ</a:t>
            </a:r>
          </a:p>
          <a:p>
            <a:pPr algn="ctr" defTabSz="1219382">
              <a:defRPr/>
            </a:pPr>
            <a:r>
              <a:rPr lang="ru-RU" sz="1700" dirty="0" smtClean="0">
                <a:solidFill>
                  <a:srgbClr val="005AA9"/>
                </a:solidFill>
                <a:latin typeface="Arial" pitchFamily="34" charset="0"/>
                <a:ea typeface="+mj-ea"/>
                <a:cs typeface="Arial" pitchFamily="34" charset="0"/>
              </a:rPr>
              <a:t>16.06.2023</a:t>
            </a:r>
          </a:p>
          <a:p>
            <a:pPr algn="ctr" defTabSz="1219382">
              <a:defRPr/>
            </a:pPr>
            <a:endParaRPr lang="ru-RU" sz="1700" dirty="0" smtClean="0">
              <a:solidFill>
                <a:srgbClr val="005AA9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algn="ctr" defTabSz="1219382">
              <a:defRPr/>
            </a:pPr>
            <a:endParaRPr lang="ru-RU" sz="1700" dirty="0">
              <a:solidFill>
                <a:srgbClr val="005AA9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556574" y="4500712"/>
            <a:ext cx="10020913" cy="707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2" tIns="45706" rIns="91412" bIns="45706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«</a:t>
            </a:r>
            <a:r>
              <a:rPr lang="ru-RU" altLang="ru-RU" sz="20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Об основных вопросах в обращениях граждан, связанных с исчислением и уплатой имущественных налогов физических лиц</a:t>
            </a:r>
            <a:r>
              <a:rPr lang="ru-RU" altLang="ru-RU" sz="18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»</a:t>
            </a:r>
            <a:endParaRPr lang="ru-RU" altLang="ru-RU" sz="18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556574" y="2484487"/>
            <a:ext cx="9842688" cy="3693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12" tIns="45706" rIns="91412" bIns="45706">
            <a:spAutoFit/>
          </a:bodyPr>
          <a:lstStyle>
            <a:lvl1pPr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ru-RU" altLang="ru-RU" sz="18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УФНС России по Хабаровскому краю</a:t>
            </a:r>
          </a:p>
        </p:txBody>
      </p:sp>
    </p:spTree>
    <p:extLst>
      <p:ext uri="{BB962C8B-B14F-4D97-AF65-F5344CB8AC3E}">
        <p14:creationId xmlns:p14="http://schemas.microsoft.com/office/powerpoint/2010/main" val="2675295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38190" y="552455"/>
            <a:ext cx="9577064" cy="1219199"/>
          </a:xfrm>
        </p:spPr>
        <p:txBody>
          <a:bodyPr>
            <a:noAutofit/>
          </a:bodyPr>
          <a:lstStyle/>
          <a:p>
            <a:pPr algn="ctr">
              <a:lnSpc>
                <a:spcPct val="90000"/>
              </a:lnSpc>
            </a:pPr>
            <a:r>
              <a:rPr lang="ru-RU" sz="3300" dirty="0">
                <a:solidFill>
                  <a:schemeClr val="accent1">
                    <a:lumMod val="75000"/>
                  </a:schemeClr>
                </a:solidFill>
              </a:rPr>
              <a:t>Структура </a:t>
            </a:r>
            <a:r>
              <a:rPr lang="ru-RU" sz="3300" dirty="0" smtClean="0">
                <a:solidFill>
                  <a:schemeClr val="accent1">
                    <a:lumMod val="75000"/>
                  </a:schemeClr>
                </a:solidFill>
              </a:rPr>
              <a:t>поступивших обращений по  имущественным налогам </a:t>
            </a:r>
            <a:r>
              <a:rPr lang="ru-RU" sz="3300" dirty="0">
                <a:solidFill>
                  <a:schemeClr val="accent1">
                    <a:lumMod val="75000"/>
                  </a:schemeClr>
                </a:solidFill>
              </a:rPr>
              <a:t>физических лиц </a:t>
            </a:r>
            <a:r>
              <a:rPr lang="ru-RU" sz="3300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33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300" dirty="0" smtClean="0">
                <a:solidFill>
                  <a:schemeClr val="accent1">
                    <a:lumMod val="75000"/>
                  </a:schemeClr>
                </a:solidFill>
              </a:rPr>
              <a:t>за 2022 год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10796" y="6554194"/>
            <a:ext cx="3096344" cy="621405"/>
          </a:xfrm>
          <a:prstGeom prst="rect">
            <a:avLst/>
          </a:prstGeom>
        </p:spPr>
        <p:txBody>
          <a:bodyPr vert="horz" wrap="square" lIns="104274" tIns="52138" rIns="104274" bIns="52138" rtlCol="0" anchor="ctr">
            <a:normAutofit fontScale="85000" lnSpcReduction="20000"/>
          </a:bodyPr>
          <a:lstStyle/>
          <a:p>
            <a:pPr defTabSz="1042744">
              <a:spcBef>
                <a:spcPct val="0"/>
              </a:spcBef>
            </a:pPr>
            <a:endParaRPr lang="ru-RU" sz="49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932783551"/>
              </p:ext>
            </p:extLst>
          </p:nvPr>
        </p:nvGraphicFramePr>
        <p:xfrm>
          <a:off x="738190" y="1980432"/>
          <a:ext cx="8784975" cy="50284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31274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/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6182" y="751458"/>
            <a:ext cx="9505056" cy="864096"/>
          </a:xfrm>
          <a:prstGeom prst="rect">
            <a:avLst/>
          </a:prstGeom>
        </p:spPr>
        <p:txBody>
          <a:bodyPr vert="horz" wrap="square" lIns="104274" tIns="52138" rIns="104274" bIns="52138" rtlCol="0" anchor="ctr">
            <a:noAutofit/>
          </a:bodyPr>
          <a:lstStyle/>
          <a:p>
            <a:pPr defTabSz="1042744">
              <a:spcBef>
                <a:spcPct val="0"/>
              </a:spcBef>
            </a:pPr>
            <a:r>
              <a:rPr lang="ru-RU" sz="28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Обращения налогоплательщиков – физических лиц по транспортному налогу </a:t>
            </a:r>
            <a:endParaRPr lang="ru-RU" sz="28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2" name="Пятиугольник 21"/>
          <p:cNvSpPr/>
          <p:nvPr/>
        </p:nvSpPr>
        <p:spPr>
          <a:xfrm>
            <a:off x="643994" y="1663041"/>
            <a:ext cx="2902506" cy="1728192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Оформление договора купли-продажи транспортного средства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Пятиугольник 22"/>
          <p:cNvSpPr/>
          <p:nvPr/>
        </p:nvSpPr>
        <p:spPr>
          <a:xfrm>
            <a:off x="656779" y="3492599"/>
            <a:ext cx="2889721" cy="2155329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defTabSz="1042744">
              <a:spcBef>
                <a:spcPct val="0"/>
              </a:spcBef>
            </a:pPr>
            <a:r>
              <a:rPr lang="ru-RU" dirty="0" smtClean="0">
                <a:solidFill>
                  <a:schemeClr val="tx1"/>
                </a:solidFill>
              </a:rPr>
              <a:t>В связи с принудительным изъятием транспортного средства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7" name="Пятиугольник 36"/>
          <p:cNvSpPr/>
          <p:nvPr/>
        </p:nvSpPr>
        <p:spPr>
          <a:xfrm>
            <a:off x="643994" y="5688844"/>
            <a:ext cx="2902506" cy="1338048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  <a:ln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r>
              <a:rPr lang="ru-RU" dirty="0" smtClean="0">
                <a:solidFill>
                  <a:schemeClr val="tx1"/>
                </a:solidFill>
              </a:rPr>
              <a:t>Гибель или уничтожение транспортного средства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778748" y="3953638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46500" y="1637202"/>
            <a:ext cx="6761012" cy="138496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lIns="91412" tIns="45706" rIns="91412" bIns="45706">
            <a:spAutoFit/>
          </a:bodyPr>
          <a:lstStyle/>
          <a:p>
            <a:pPr algn="just">
              <a:lnSpc>
                <a:spcPct val="80000"/>
              </a:lnSpc>
            </a:pPr>
            <a:r>
              <a:rPr lang="ru-RU" sz="1500" b="1" dirty="0"/>
              <a:t>Обязанность по уплате транспортного налога ставится в зависимость от государственной регистрации транспортного средства, а не от фактического наличия или использования транспортного средства налогоплательщиком. Прекращение взимания транспортного налога предусмотрено НК РФ в случае снятия с учета транспортного средства в регистрирующих органах </a:t>
            </a:r>
            <a:r>
              <a:rPr lang="ru-RU" sz="1500" b="1" dirty="0" smtClean="0"/>
              <a:t>(ст. 357, ст. 358, п. 3 ст. 362 </a:t>
            </a:r>
            <a:r>
              <a:rPr lang="ru-RU" sz="1500" b="1" dirty="0"/>
              <a:t>НК РФ). Дата заключения договора купли-продажи в данном случае значения не имеет</a:t>
            </a:r>
            <a:r>
              <a:rPr lang="ru-RU" sz="1500" b="1" dirty="0" smtClean="0"/>
              <a:t>. </a:t>
            </a:r>
            <a:endParaRPr lang="ru-RU" sz="15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090178" y="5688843"/>
            <a:ext cx="4649010" cy="1310444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46500" y="5429444"/>
            <a:ext cx="6192688" cy="171663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104306" tIns="52153" rIns="104306" bIns="52153" rtlCol="0" anchor="ctr">
            <a:noAutofit/>
          </a:bodyPr>
          <a:lstStyle/>
          <a:p>
            <a:r>
              <a:rPr lang="ru-RU" sz="1500" b="1" dirty="0"/>
              <a:t>Для прекращения налогообложения транспортного средства в связи с прекращением его существования по волеизъявлению его собственника налоговыми органами в качестве основания должно рассматриваться свидетельство (акт) об утилизации, подтверждающее факт уничтожения транспортного средства, выданное лицом, выполнившим данные действия</a:t>
            </a:r>
            <a:r>
              <a:rPr lang="ru-RU" sz="1500" b="1" dirty="0" smtClean="0"/>
              <a:t>. После утилизации транспортного средство оно должно быть снято с регистрационного учета.</a:t>
            </a:r>
            <a:endParaRPr lang="ru-RU" sz="15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976149" y="3420591"/>
            <a:ext cx="4763039" cy="187220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90177" y="3420591"/>
            <a:ext cx="4693119" cy="18002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20258" y="3492599"/>
            <a:ext cx="4763038" cy="193684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just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15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46500" y="3022168"/>
            <a:ext cx="6761012" cy="22706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>
              <a:lnSpc>
                <a:spcPct val="80000"/>
              </a:lnSpc>
            </a:pPr>
            <a:r>
              <a:rPr lang="ru-RU" sz="1500" b="1" dirty="0" smtClean="0"/>
              <a:t>При принудительном изъятии транспортного средства судебный пристав-исполнитель </a:t>
            </a:r>
            <a:r>
              <a:rPr lang="ru-RU" sz="1500" b="1" dirty="0"/>
              <a:t>в каждом случае с учетом свойств имущества, его значимости для собственника или владельца, характера использования делает отметку в постановлении о наложении ареста на имущество должника и (или) акте о наложении ареста (описи имущества) о: виде, объеме и сроке ограничения права пользования имуществом.</a:t>
            </a:r>
            <a:r>
              <a:rPr lang="ru-RU" sz="1500" b="1" dirty="0" smtClean="0"/>
              <a:t> Таким </a:t>
            </a:r>
            <a:r>
              <a:rPr lang="ru-RU" sz="1500" b="1" dirty="0"/>
              <a:t>образом, если из </a:t>
            </a:r>
            <a:r>
              <a:rPr lang="ru-RU" sz="1500" b="1" dirty="0" smtClean="0"/>
              <a:t>постановления </a:t>
            </a:r>
            <a:r>
              <a:rPr lang="ru-RU" sz="1500" b="1" dirty="0"/>
              <a:t>о наложении ареста на имущество должника и (или) акта о наложении ареста (описи имущества) не следует прекращение права собственности на автомобиль, так как само по себе наложение ареста на автомобиль не влечет прекращение права собственности на него и не является основанием для прекращения исчисления транспортного налога, то лицо за которым зарегистрировано ТС, продолжает уплачивать транспортный налог. </a:t>
            </a:r>
            <a:endParaRPr lang="ru-RU" sz="1500" b="1" kern="0" dirty="0">
              <a:ln w="12700">
                <a:noFill/>
                <a:prstDash val="solid"/>
              </a:ln>
              <a:solidFill>
                <a:schemeClr val="tx1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562724" y="3780631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98955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734554" y="6732958"/>
            <a:ext cx="724718" cy="624619"/>
          </a:xfrm>
        </p:spPr>
        <p:txBody>
          <a:bodyPr>
            <a:normAutofit fontScale="25000" lnSpcReduction="20000"/>
          </a:bodyPr>
          <a:lstStyle/>
          <a:p>
            <a:endParaRPr lang="en-US" dirty="0" smtClean="0">
              <a:solidFill>
                <a:prstClr val="white"/>
              </a:solidFill>
            </a:endParaRPr>
          </a:p>
          <a:p>
            <a:r>
              <a:rPr lang="en-US" sz="10800" dirty="0">
                <a:solidFill>
                  <a:prstClr val="white"/>
                </a:solidFill>
              </a:rPr>
              <a:t>3</a:t>
            </a:r>
            <a:endParaRPr lang="ru-RU" sz="10800" dirty="0" smtClean="0">
              <a:solidFill>
                <a:prstClr val="white"/>
              </a:solidFill>
            </a:endParaRPr>
          </a:p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62030" y="1836414"/>
            <a:ext cx="8777158" cy="5259713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1700" dirty="0" smtClean="0">
                <a:solidFill>
                  <a:schemeClr val="tx1"/>
                </a:solidFill>
              </a:rPr>
              <a:t>Если </a:t>
            </a:r>
            <a:r>
              <a:rPr lang="ru-RU" sz="1700" dirty="0">
                <a:solidFill>
                  <a:schemeClr val="tx1"/>
                </a:solidFill>
              </a:rPr>
              <a:t>физическое лицо получило в наследство:</a:t>
            </a:r>
          </a:p>
          <a:p>
            <a:pPr algn="just">
              <a:spcBef>
                <a:spcPts val="0"/>
              </a:spcBef>
            </a:pPr>
            <a:r>
              <a:rPr lang="ru-RU" sz="1700" dirty="0">
                <a:solidFill>
                  <a:schemeClr val="tx1"/>
                </a:solidFill>
              </a:rPr>
              <a:t>-  земельный участок, он становится плательщиком земельного налога (п. 1 ст. 388, ст. 389 НК РФ; п. 2 ст. 218 ГК РФ).</a:t>
            </a:r>
          </a:p>
          <a:p>
            <a:pPr algn="just">
              <a:spcBef>
                <a:spcPts val="0"/>
              </a:spcBef>
            </a:pPr>
            <a:r>
              <a:rPr lang="ru-RU" sz="1700" dirty="0">
                <a:solidFill>
                  <a:schemeClr val="tx1"/>
                </a:solidFill>
              </a:rPr>
              <a:t>-  квартиру, жилой дом, гараж, иное здание, строение, сооружение и помещение, он становится плательщиком налога на имущество физических лиц (ст. ст. 400, 401 НК РФ; п. 2 ст. 218 ГК РФ).</a:t>
            </a:r>
          </a:p>
          <a:p>
            <a:pPr algn="just">
              <a:spcBef>
                <a:spcPts val="0"/>
              </a:spcBef>
            </a:pPr>
            <a:r>
              <a:rPr lang="ru-RU" sz="1700" dirty="0">
                <a:solidFill>
                  <a:schemeClr val="tx1"/>
                </a:solidFill>
              </a:rPr>
              <a:t> </a:t>
            </a:r>
            <a:r>
              <a:rPr lang="ru-RU" sz="1700" dirty="0" smtClean="0">
                <a:solidFill>
                  <a:schemeClr val="tx1"/>
                </a:solidFill>
              </a:rPr>
              <a:t>       За </a:t>
            </a:r>
            <a:r>
              <a:rPr lang="ru-RU" sz="1700" dirty="0">
                <a:solidFill>
                  <a:schemeClr val="tx1"/>
                </a:solidFill>
              </a:rPr>
              <a:t>недвижимое имущество наследник обязан уплачивать земельный налог или налог на имущество физических лиц со дня открытия наследства, независимо от того, когда эта недвижимость зарегистрирована на его имя в Едином государственном </a:t>
            </a:r>
            <a:r>
              <a:rPr lang="ru-RU" sz="1700" dirty="0" smtClean="0">
                <a:solidFill>
                  <a:schemeClr val="tx1"/>
                </a:solidFill>
              </a:rPr>
              <a:t>реестр е </a:t>
            </a:r>
            <a:r>
              <a:rPr lang="ru-RU" sz="1700" dirty="0">
                <a:solidFill>
                  <a:schemeClr val="tx1"/>
                </a:solidFill>
              </a:rPr>
              <a:t>недвижимости</a:t>
            </a:r>
            <a:r>
              <a:rPr lang="ru-RU" sz="170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spcBef>
                <a:spcPts val="0"/>
              </a:spcBef>
            </a:pPr>
            <a:endParaRPr lang="ru-RU" sz="1700" dirty="0">
              <a:solidFill>
                <a:schemeClr val="tx1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1700" dirty="0" smtClean="0">
                <a:solidFill>
                  <a:schemeClr val="tx1"/>
                </a:solidFill>
              </a:rPr>
              <a:t>Если физическое </a:t>
            </a:r>
            <a:r>
              <a:rPr lang="ru-RU" sz="1700" dirty="0">
                <a:solidFill>
                  <a:schemeClr val="tx1"/>
                </a:solidFill>
              </a:rPr>
              <a:t>лицо получило в наследство</a:t>
            </a:r>
            <a:r>
              <a:rPr lang="ru-RU" sz="1700" dirty="0" smtClean="0">
                <a:solidFill>
                  <a:schemeClr val="tx1"/>
                </a:solidFill>
              </a:rPr>
              <a:t>:</a:t>
            </a:r>
          </a:p>
          <a:p>
            <a:pPr marL="706201" indent="-342900" algn="just">
              <a:spcBef>
                <a:spcPts val="0"/>
              </a:spcBef>
              <a:buFontTx/>
              <a:buChar char="-"/>
            </a:pPr>
            <a:r>
              <a:rPr lang="ru-RU" sz="1700" dirty="0" smtClean="0">
                <a:solidFill>
                  <a:schemeClr val="tx1"/>
                </a:solidFill>
              </a:rPr>
              <a:t>транспортное </a:t>
            </a:r>
            <a:r>
              <a:rPr lang="ru-RU" sz="1700" dirty="0">
                <a:solidFill>
                  <a:schemeClr val="tx1"/>
                </a:solidFill>
              </a:rPr>
              <a:t>средство и зарегистрировало его, он становится </a:t>
            </a:r>
            <a:r>
              <a:rPr lang="ru-RU" sz="1700" dirty="0" smtClean="0">
                <a:solidFill>
                  <a:schemeClr val="tx1"/>
                </a:solidFill>
              </a:rPr>
              <a:t>плательщиком </a:t>
            </a:r>
          </a:p>
          <a:p>
            <a:pPr algn="just">
              <a:spcBef>
                <a:spcPts val="0"/>
              </a:spcBef>
            </a:pPr>
            <a:r>
              <a:rPr lang="ru-RU" sz="1700" dirty="0" smtClean="0">
                <a:solidFill>
                  <a:schemeClr val="tx1"/>
                </a:solidFill>
              </a:rPr>
              <a:t>транспортного </a:t>
            </a:r>
            <a:r>
              <a:rPr lang="ru-RU" sz="1700" dirty="0">
                <a:solidFill>
                  <a:schemeClr val="tx1"/>
                </a:solidFill>
              </a:rPr>
              <a:t>налога (ст. 357, п. 1 ст. 358 НК РФ</a:t>
            </a:r>
            <a:r>
              <a:rPr lang="ru-RU" sz="1700" dirty="0" smtClean="0">
                <a:solidFill>
                  <a:schemeClr val="tx1"/>
                </a:solidFill>
              </a:rPr>
              <a:t>).</a:t>
            </a:r>
          </a:p>
          <a:p>
            <a:pPr algn="just">
              <a:spcBef>
                <a:spcPts val="0"/>
              </a:spcBef>
            </a:pPr>
            <a:r>
              <a:rPr lang="ru-RU" sz="1700" dirty="0">
                <a:solidFill>
                  <a:schemeClr val="tx1"/>
                </a:solidFill>
              </a:rPr>
              <a:t> </a:t>
            </a:r>
            <a:r>
              <a:rPr lang="ru-RU" sz="1700" dirty="0" smtClean="0">
                <a:solidFill>
                  <a:schemeClr val="tx1"/>
                </a:solidFill>
              </a:rPr>
              <a:t>      Для </a:t>
            </a:r>
            <a:r>
              <a:rPr lang="ru-RU" sz="1700" dirty="0">
                <a:solidFill>
                  <a:schemeClr val="tx1"/>
                </a:solidFill>
              </a:rPr>
              <a:t>налогообложения наследуемого имущества транспортным налогом </a:t>
            </a:r>
            <a:r>
              <a:rPr lang="ru-RU" sz="1700" dirty="0" smtClean="0">
                <a:solidFill>
                  <a:schemeClr val="tx1"/>
                </a:solidFill>
              </a:rPr>
              <a:t>с </a:t>
            </a:r>
            <a:r>
              <a:rPr lang="ru-RU" sz="1700" dirty="0">
                <a:solidFill>
                  <a:schemeClr val="tx1"/>
                </a:solidFill>
              </a:rPr>
              <a:t>даты открытия </a:t>
            </a:r>
            <a:r>
              <a:rPr lang="ru-RU" sz="1700" dirty="0" smtClean="0">
                <a:solidFill>
                  <a:schemeClr val="tx1"/>
                </a:solidFill>
              </a:rPr>
              <a:t>наследства законом </a:t>
            </a:r>
            <a:r>
              <a:rPr lang="ru-RU" sz="1700" dirty="0">
                <a:solidFill>
                  <a:schemeClr val="tx1"/>
                </a:solidFill>
              </a:rPr>
              <a:t>не предусмотрена. Предполагается, что физическое лицо становится плательщиком налога с момента регистрации транспортного средства. Дата регистрации фиксируется в регистрационных документах, в частности в ПТС.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02284" y="714204"/>
            <a:ext cx="792088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7" name="Прямая соединительная линия 6"/>
          <p:cNvCxnSpPr>
            <a:stCxn id="5" idx="1"/>
          </p:cNvCxnSpPr>
          <p:nvPr/>
        </p:nvCxnSpPr>
        <p:spPr>
          <a:xfrm>
            <a:off x="1386260" y="1224346"/>
            <a:ext cx="914400" cy="914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386260" y="612279"/>
            <a:ext cx="8280920" cy="12241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Порядок исчисления имущественных налогов в связи с принятием по наследству недвижимого </a:t>
            </a:r>
            <a:r>
              <a:rPr lang="ru-RU" sz="2300" b="1" dirty="0" smtClean="0">
                <a:solidFill>
                  <a:schemeClr val="accent1">
                    <a:lumMod val="75000"/>
                  </a:schemeClr>
                </a:solidFill>
              </a:rPr>
              <a:t>имущества</a:t>
            </a:r>
            <a:r>
              <a:rPr lang="ru-RU" sz="2200" b="1" dirty="0" smtClean="0">
                <a:solidFill>
                  <a:schemeClr val="accent1">
                    <a:lumMod val="75000"/>
                  </a:schemeClr>
                </a:solidFill>
              </a:rPr>
              <a:t> и транспортных средств</a:t>
            </a:r>
          </a:p>
          <a:p>
            <a:pPr algn="ctr"/>
            <a:endParaRPr lang="ru-RU" sz="22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314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>
            <a:off x="9667180" y="6588943"/>
            <a:ext cx="792092" cy="768635"/>
          </a:xfrm>
        </p:spPr>
        <p:txBody>
          <a:bodyPr>
            <a:normAutofit fontScale="25000" lnSpcReduction="20000"/>
          </a:bodyPr>
          <a:lstStyle/>
          <a:p>
            <a:endParaRPr lang="en-US" dirty="0" smtClean="0">
              <a:solidFill>
                <a:prstClr val="white"/>
              </a:solidFill>
            </a:endParaRPr>
          </a:p>
          <a:p>
            <a:endParaRPr lang="en-US" dirty="0">
              <a:solidFill>
                <a:prstClr val="white"/>
              </a:solidFill>
            </a:endParaRPr>
          </a:p>
          <a:p>
            <a:r>
              <a:rPr lang="ru-RU" sz="10800" dirty="0" smtClean="0">
                <a:solidFill>
                  <a:prstClr val="white"/>
                </a:solidFill>
              </a:rPr>
              <a:t>4</a:t>
            </a:r>
          </a:p>
          <a:p>
            <a:endParaRPr lang="ru-RU" dirty="0" smtClean="0">
              <a:solidFill>
                <a:prstClr val="white"/>
              </a:solidFill>
            </a:endParaRPr>
          </a:p>
          <a:p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62030" y="1836414"/>
            <a:ext cx="8777158" cy="5259713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</a:pPr>
            <a:r>
              <a:rPr lang="ru-RU" sz="1700" dirty="0" smtClean="0">
                <a:solidFill>
                  <a:schemeClr val="tx1"/>
                </a:solidFill>
              </a:rPr>
              <a:t>         С </a:t>
            </a:r>
            <a:r>
              <a:rPr lang="ru-RU" sz="1700" dirty="0">
                <a:solidFill>
                  <a:schemeClr val="tx1"/>
                </a:solidFill>
              </a:rPr>
              <a:t>2021 года изменение кадастровой стоимости объектов налогообложения по земельному налогу и налогу на имущество физических лиц в течение налогового периода не учитывается при определении налоговой базы в этом и предыдущих периодах, если иное не предусмотрено законодательством, регулирующим проведение государственной кадастровой оценки, и НК РФ</a:t>
            </a:r>
            <a:r>
              <a:rPr lang="ru-RU" sz="1700" dirty="0" smtClean="0">
                <a:solidFill>
                  <a:schemeClr val="tx1"/>
                </a:solidFill>
              </a:rPr>
              <a:t>.</a:t>
            </a:r>
          </a:p>
          <a:p>
            <a:pPr algn="just">
              <a:spcBef>
                <a:spcPts val="0"/>
              </a:spcBef>
            </a:pPr>
            <a:r>
              <a:rPr lang="ru-RU" sz="1700" dirty="0" smtClean="0">
                <a:solidFill>
                  <a:schemeClr val="tx1"/>
                </a:solidFill>
              </a:rPr>
              <a:t>         Кадастровая </a:t>
            </a:r>
            <a:r>
              <a:rPr lang="ru-RU" sz="1700" dirty="0">
                <a:solidFill>
                  <a:schemeClr val="tx1"/>
                </a:solidFill>
              </a:rPr>
              <a:t>стоимость применяется при условии ее внесения в Единый государственный реестр недвижимости (ЕГРН). При этом дата начала применения кадастровой стоимости может не совпадать с датой ее внесения в ЕГРН. К таким случаям, например, относится исправление технической ошибки в сведениях ЕГРН, которые послужили основанием для изменения кадастровой стоимости, а также уменьшение кадастровой стоимости путем внесения изменений в акт об утверждении результатов государственной кадастровой оценки. В перечисленных случаях кадастровая стоимость применяется со дня начала применения ее измененного значения. Если имеется несколько кадастровых стоимостей, определенных на одну дату, применяется наименьшая из них.</a:t>
            </a:r>
            <a:endParaRPr lang="ru-RU" sz="1700" dirty="0" smtClean="0">
              <a:solidFill>
                <a:schemeClr val="tx1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1700" dirty="0" smtClean="0">
                <a:solidFill>
                  <a:schemeClr val="tx1"/>
                </a:solidFill>
              </a:rPr>
              <a:t>           Изменение </a:t>
            </a:r>
            <a:r>
              <a:rPr lang="ru-RU" sz="1700" dirty="0">
                <a:solidFill>
                  <a:schemeClr val="tx1"/>
                </a:solidFill>
              </a:rPr>
              <a:t>кадастровой стоимости земельного участка вследствие изменения вида разрешенного использования земельного участка или категории земельного участка применяется для целей исчисления земельного налога со дня внесения в ЕГРН сведений, повлекших изменение кадастровой </a:t>
            </a:r>
            <a:r>
              <a:rPr lang="ru-RU" sz="1700" dirty="0" smtClean="0">
                <a:solidFill>
                  <a:schemeClr val="tx1"/>
                </a:solidFill>
              </a:rPr>
              <a:t>стоимости.</a:t>
            </a:r>
            <a:endParaRPr lang="ru-RU" sz="1700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86260" y="714204"/>
            <a:ext cx="828092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300" b="1" dirty="0" smtClean="0">
                <a:solidFill>
                  <a:schemeClr val="accent1"/>
                </a:solidFill>
              </a:rPr>
              <a:t>При пересмотре кадастровой стоимости объектов </a:t>
            </a:r>
          </a:p>
          <a:p>
            <a:pPr algn="ctr"/>
            <a:r>
              <a:rPr lang="ru-RU" sz="2300" b="1" dirty="0" smtClean="0">
                <a:solidFill>
                  <a:schemeClr val="accent1"/>
                </a:solidFill>
              </a:rPr>
              <a:t>недвижимого имущества</a:t>
            </a:r>
            <a:endParaRPr lang="ru-RU" sz="2300" b="1" dirty="0">
              <a:solidFill>
                <a:schemeClr val="accent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86260" y="714204"/>
            <a:ext cx="8424936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2549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54212" y="756297"/>
            <a:ext cx="8580438" cy="923921"/>
          </a:xfrm>
        </p:spPr>
        <p:txBody>
          <a:bodyPr>
            <a:noAutofit/>
          </a:bodyPr>
          <a:lstStyle/>
          <a:p>
            <a:pPr algn="ctr"/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ru-RU" dirty="0" smtClean="0"/>
              <a:t>5</a:t>
            </a:r>
          </a:p>
          <a:p>
            <a:endParaRPr lang="ru-RU" dirty="0"/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594174" y="1548386"/>
            <a:ext cx="9361038" cy="5400597"/>
          </a:xfrm>
        </p:spPr>
        <p:txBody>
          <a:bodyPr>
            <a:normAutofit fontScale="62500" lnSpcReduction="20000"/>
          </a:bodyPr>
          <a:lstStyle/>
          <a:p>
            <a:pPr algn="just"/>
            <a:endParaRPr lang="ru-RU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Физическое лицо </a:t>
            </a:r>
            <a:r>
              <a:rPr lang="ru-RU" b="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представило </a:t>
            </a:r>
            <a:r>
              <a:rPr lang="ru-RU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Управление заявление о перерасчете земельного налога за земельные участки за период с 01.01.2016 за 2016-2018 гг. на основании решений комиссии от 11.08.2021 № 12, №13, от 10.03.2022 № 42. о пересмотре кадастровой стоимости, утвержденной Приказом Министерства инвестиционной и земельно-имущественной политики Хабаровского края от 21.09.2018 № 42 «Об утверждении результатов определения кадастровой стоимости земельных участков в составе земель населенных пунктов на территории Хабаровского края», который вступает в силу с 01.01.2019,  пересмотренная кадастровая стоимость должна применяться, начиная с налогового периода 2019 года. При этом в решениях было указано, что оспоренная кадастровая стоимость определена в размере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 состоянию на 01.01.2016. </a:t>
            </a:r>
          </a:p>
          <a:p>
            <a:pPr algn="just"/>
            <a:r>
              <a:rPr lang="ru-RU" b="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ответе налогоплательщику в перерасчете за 2016-2018 гг. в  соответствии с данным решением Управлением было отказано.</a:t>
            </a:r>
            <a:endParaRPr lang="ru-RU" b="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835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resent_FNS2012_A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Present_FNS2012_A4</Template>
  <TotalTime>23927</TotalTime>
  <Words>765</Words>
  <Application>Microsoft Office PowerPoint</Application>
  <PresentationFormat>Произвольный</PresentationFormat>
  <Paragraphs>49</Paragraphs>
  <Slides>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Present_FNS2012_A4</vt:lpstr>
      <vt:lpstr>Презентация PowerPoint</vt:lpstr>
      <vt:lpstr>Структура поступивших обращений по  имущественным налогам физических лиц  за 2022 год</vt:lpstr>
      <vt:lpstr>Презентация PowerPoint</vt:lpstr>
      <vt:lpstr>Презентация PowerPoint</vt:lpstr>
      <vt:lpstr>Презентация PowerPoint</vt:lpstr>
      <vt:lpstr>ПРИМЕР </vt:lpstr>
    </vt:vector>
  </TitlesOfParts>
  <Company>Kraftway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GEG</dc:creator>
  <cp:lastModifiedBy>Вероника Евгеньевна Шабельцева</cp:lastModifiedBy>
  <cp:revision>1327</cp:revision>
  <cp:lastPrinted>2017-11-13T05:46:39Z</cp:lastPrinted>
  <dcterms:created xsi:type="dcterms:W3CDTF">2013-04-18T07:19:29Z</dcterms:created>
  <dcterms:modified xsi:type="dcterms:W3CDTF">2023-06-19T01:35:40Z</dcterms:modified>
</cp:coreProperties>
</file>